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59" r:id="rId6"/>
    <p:sldId id="260" r:id="rId7"/>
    <p:sldId id="263" r:id="rId8"/>
    <p:sldId id="261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8"/>
    <p:restoredTop sz="94610"/>
  </p:normalViewPr>
  <p:slideViewPr>
    <p:cSldViewPr snapToGrid="0" snapToObjects="1">
      <p:cViewPr>
        <p:scale>
          <a:sx n="111" d="100"/>
          <a:sy n="111" d="100"/>
        </p:scale>
        <p:origin x="496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3211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E8436-EA3C-0B20-AD25-3080482FA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1D5C00-3A59-6E5E-D2E2-44374D205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1E3A35-40E2-5BA7-D08C-4118083CB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A0637-33A9-20C8-C77E-5F0DAE9953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33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07F90-7F17-C41D-86E7-6B19E1EBE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687EE-0AE7-D7FA-B892-0FFF8F17C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523DC8-E07B-9378-51F5-7FFC4270E4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B7341F-3424-B322-5EE7-E667332C32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32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669280" cy="514350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-731520" y="-731520"/>
            <a:ext cx="2743200" cy="2743200"/>
          </a:xfrm>
          <a:prstGeom prst="ellipse">
            <a:avLst/>
          </a:prstGeom>
          <a:solidFill>
            <a:srgbClr val="3D7A3E">
              <a:alpha val="30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4114800" y="3474720"/>
            <a:ext cx="2286000" cy="2286000"/>
          </a:xfrm>
          <a:prstGeom prst="ellipse">
            <a:avLst/>
          </a:prstGeom>
          <a:solidFill>
            <a:srgbClr val="6B9E3E">
              <a:alpha val="25000"/>
            </a:srgb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50292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45720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57200" y="96012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9E3E"/>
                </a:solidFill>
              </a:rPr>
              <a:t>[Nama Desa / Kecamatan / Kabupaten]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57200" y="1463040"/>
            <a:ext cx="49377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Judul Presentasi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Program/Usaha</a:t>
            </a:r>
            <a:endParaRPr lang="en-US" sz="3400" dirty="0"/>
          </a:p>
        </p:txBody>
      </p:sp>
      <p:sp>
        <p:nvSpPr>
          <p:cNvPr id="9" name="Shape 6"/>
          <p:cNvSpPr/>
          <p:nvPr/>
        </p:nvSpPr>
        <p:spPr>
          <a:xfrm>
            <a:off x="457200" y="3246120"/>
            <a:ext cx="54864" cy="822960"/>
          </a:xfrm>
          <a:prstGeom prst="rect">
            <a:avLst/>
          </a:prstGeom>
          <a:solidFill>
            <a:srgbClr val="6B9E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594360" y="32004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</a:rPr>
              <a:t>[Nama </a:t>
            </a:r>
            <a:r>
              <a:rPr lang="en-US" sz="1300" dirty="0" err="1">
                <a:solidFill>
                  <a:srgbClr val="FFFFFF"/>
                </a:solidFill>
              </a:rPr>
              <a:t>Lengkap</a:t>
            </a:r>
            <a:r>
              <a:rPr lang="en-US" sz="1300" dirty="0">
                <a:solidFill>
                  <a:srgbClr val="FFFFFF"/>
                </a:solidFill>
              </a:rPr>
              <a:t>]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594360" y="356616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E6C9"/>
                </a:solidFill>
              </a:rPr>
              <a:t>[Tahun]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594360" y="39319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9E3E"/>
                </a:solidFill>
              </a:rPr>
              <a:t>[Tanggal Presentasi]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6583680" y="457200"/>
            <a:ext cx="2011680" cy="2011680"/>
          </a:xfrm>
          <a:prstGeom prst="ellipse">
            <a:avLst/>
          </a:prstGeom>
          <a:solidFill>
            <a:srgbClr val="3D7A3E">
              <a:alpha val="40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5943600" y="2560320"/>
            <a:ext cx="3200400" cy="3200400"/>
          </a:xfrm>
          <a:prstGeom prst="ellipse">
            <a:avLst/>
          </a:prstGeom>
          <a:solidFill>
            <a:srgbClr val="2C5F2D">
              <a:alpha val="45000"/>
            </a:srgb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80" y="868680"/>
            <a:ext cx="1097280" cy="109728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852160" y="2743200"/>
            <a:ext cx="3108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C8E6C9"/>
                </a:solidFill>
              </a:rPr>
              <a:t>Peduli Lingkungan •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i="1" dirty="0">
                <a:solidFill>
                  <a:srgbClr val="C8E6C9"/>
                </a:solidFill>
              </a:rPr>
              <a:t>Ekonomi Sirkular •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i="1" dirty="0">
                <a:solidFill>
                  <a:srgbClr val="C8E6C9"/>
                </a:solidFill>
              </a:rPr>
              <a:t>Mandiri Berkelanjutan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74320"/>
            <a:ext cx="411480" cy="411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56032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AGENDA PRESENTASI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365760" y="1188720"/>
            <a:ext cx="420624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365760" y="1188720"/>
            <a:ext cx="822960" cy="100584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365760" y="144475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01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325880" y="137160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74151"/>
                </a:solidFill>
              </a:rPr>
              <a:t>Latar Belakang &amp; Gambaran Desa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754880" y="1188720"/>
            <a:ext cx="420624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4754880" y="1188720"/>
            <a:ext cx="822960" cy="1005840"/>
          </a:xfrm>
          <a:prstGeom prst="rect">
            <a:avLst/>
          </a:prstGeom>
          <a:solidFill>
            <a:srgbClr val="3D7A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4754880" y="144475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02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5715000" y="137160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74151"/>
                </a:solidFill>
              </a:rPr>
              <a:t>Identifikasi Masalah &amp; Potensi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365760" y="2423160"/>
            <a:ext cx="420624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365760" y="2423160"/>
            <a:ext cx="822960" cy="100584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365760" y="267919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03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1325880" y="26060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74151"/>
                </a:solidFill>
              </a:rPr>
              <a:t>Program/Usaha yang Dirancang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54880" y="267919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1" name="Shape 18"/>
          <p:cNvSpPr/>
          <p:nvPr/>
        </p:nvSpPr>
        <p:spPr>
          <a:xfrm>
            <a:off x="4754880" y="2381119"/>
            <a:ext cx="420624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2" name="Shape 19"/>
          <p:cNvSpPr/>
          <p:nvPr/>
        </p:nvSpPr>
        <p:spPr>
          <a:xfrm>
            <a:off x="4754880" y="2381119"/>
            <a:ext cx="822960" cy="100584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20"/>
          <p:cNvSpPr/>
          <p:nvPr/>
        </p:nvSpPr>
        <p:spPr>
          <a:xfrm>
            <a:off x="4754880" y="2637151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04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5715000" y="2563999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74151"/>
                </a:solidFill>
              </a:rPr>
              <a:t>Harapan Hasil &amp; Capaian Program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2468880" y="3611880"/>
            <a:ext cx="420624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6" name="Shape 23"/>
          <p:cNvSpPr/>
          <p:nvPr/>
        </p:nvSpPr>
        <p:spPr>
          <a:xfrm>
            <a:off x="2468880" y="3611880"/>
            <a:ext cx="822960" cy="1005840"/>
          </a:xfrm>
          <a:prstGeom prst="rect">
            <a:avLst/>
          </a:prstGeom>
          <a:solidFill>
            <a:srgbClr val="3D7A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Text 24"/>
          <p:cNvSpPr/>
          <p:nvPr/>
        </p:nvSpPr>
        <p:spPr>
          <a:xfrm>
            <a:off x="2468880" y="386791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05</a:t>
            </a:r>
            <a:endParaRPr lang="en-US" sz="2000" dirty="0"/>
          </a:p>
        </p:txBody>
      </p:sp>
      <p:sp>
        <p:nvSpPr>
          <p:cNvPr id="28" name="Text 25"/>
          <p:cNvSpPr/>
          <p:nvPr/>
        </p:nvSpPr>
        <p:spPr>
          <a:xfrm>
            <a:off x="3429000" y="379476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74151"/>
                </a:solidFill>
              </a:rPr>
              <a:t>Kesimpulan &amp; Rekomendasi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01  |  LATAR BELAKANG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1143000"/>
            <a:ext cx="40233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4023360" cy="41148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457200" y="11887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FFFFF"/>
                </a:solidFill>
              </a:rPr>
              <a:t>GAMBARAN DESA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02920" y="1645920"/>
            <a:ext cx="37490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Nama Desa:</a:t>
            </a:r>
            <a:r>
              <a:rPr lang="en-US" sz="1200" dirty="0">
                <a:solidFill>
                  <a:srgbClr val="374151"/>
                </a:solidFill>
              </a:rPr>
              <a:t> [Isi nama desa]
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Kecamatan:</a:t>
            </a:r>
            <a:r>
              <a:rPr lang="en-US" sz="1200" dirty="0">
                <a:solidFill>
                  <a:srgbClr val="374151"/>
                </a:solidFill>
              </a:rPr>
              <a:t> [Isi kecamatan]
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Kabupaten:</a:t>
            </a:r>
            <a:r>
              <a:rPr lang="en-US" sz="1200" dirty="0">
                <a:solidFill>
                  <a:srgbClr val="374151"/>
                </a:solidFill>
              </a:rPr>
              <a:t> [Isi kabupaten]
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Jumlah Penduduk:</a:t>
            </a:r>
            <a:r>
              <a:rPr lang="en-US" sz="1200" dirty="0">
                <a:solidFill>
                  <a:srgbClr val="374151"/>
                </a:solidFill>
              </a:rPr>
              <a:t> [Isi jumlah]
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Luas Wilayah:</a:t>
            </a:r>
            <a:r>
              <a:rPr lang="en-US" sz="1200" dirty="0">
                <a:solidFill>
                  <a:srgbClr val="374151"/>
                </a:solidFill>
              </a:rPr>
              <a:t> [Isi luas]
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</a:rPr>
              <a:t>Deskripsi singkat kondisi desa, mata pencaharian utama warga, dan konteks sosial yang relevan </a:t>
            </a:r>
            <a:r>
              <a:rPr lang="en-US" sz="1200" dirty="0" err="1">
                <a:solidFill>
                  <a:srgbClr val="374151"/>
                </a:solidFill>
              </a:rPr>
              <a:t>dengan</a:t>
            </a:r>
            <a:r>
              <a:rPr lang="en-US" sz="1200" dirty="0">
                <a:solidFill>
                  <a:srgbClr val="374151"/>
                </a:solidFill>
              </a:rPr>
              <a:t> program/</a:t>
            </a:r>
            <a:r>
              <a:rPr lang="en-US" sz="1200" dirty="0" err="1">
                <a:solidFill>
                  <a:srgbClr val="374151"/>
                </a:solidFill>
              </a:rPr>
              <a:t>usaha</a:t>
            </a:r>
            <a:r>
              <a:rPr lang="en-US" sz="1200" dirty="0">
                <a:solidFill>
                  <a:srgbClr val="374151"/>
                </a:solidFill>
              </a:rPr>
              <a:t> yang </a:t>
            </a:r>
            <a:r>
              <a:rPr lang="en-US" sz="1200" dirty="0" err="1">
                <a:solidFill>
                  <a:srgbClr val="374151"/>
                </a:solidFill>
              </a:rPr>
              <a:t>ingin</a:t>
            </a: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200" dirty="0" err="1">
                <a:solidFill>
                  <a:srgbClr val="374151"/>
                </a:solidFill>
              </a:rPr>
              <a:t>dibuat</a:t>
            </a:r>
            <a:r>
              <a:rPr lang="en-US" sz="1200" dirty="0">
                <a:solidFill>
                  <a:srgbClr val="374151"/>
                </a:solidFill>
              </a:rPr>
              <a:t>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54880" y="1143000"/>
            <a:ext cx="40233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4754880" y="1143000"/>
            <a:ext cx="4023360" cy="411480"/>
          </a:xfrm>
          <a:prstGeom prst="rect">
            <a:avLst/>
          </a:prstGeom>
          <a:solidFill>
            <a:srgbClr val="3D7A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846320" y="11887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FFFFF"/>
                </a:solidFill>
              </a:rPr>
              <a:t>ALASAN MEMILIH PROGRAM/USAHA INI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892040" y="1664208"/>
            <a:ext cx="37490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>
                <a:solidFill>
                  <a:srgbClr val="374151"/>
                </a:solidFill>
              </a:rPr>
              <a:t>Kondisi lingkungan desa yang memerlukan perhatian khusus
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>
                <a:solidFill>
                  <a:srgbClr val="374151"/>
                </a:solidFill>
              </a:rPr>
              <a:t>[Alasan 2]
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>
                <a:solidFill>
                  <a:srgbClr val="374151"/>
                </a:solidFill>
              </a:rPr>
              <a:t>[Alasan 3]
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>
                <a:solidFill>
                  <a:srgbClr val="374151"/>
                </a:solidFill>
              </a:rPr>
              <a:t>[Alasan 4]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C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73B8D1-F3A6-5A69-3CAD-BFB7BF7C6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FE2E2C6-172D-50EB-E9FD-0E67D3E903A9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C4B7634-ED2E-3B1C-DC17-9500283C3462}"/>
              </a:ext>
            </a:extLst>
          </p:cNvPr>
          <p:cNvSpPr/>
          <p:nvPr/>
        </p:nvSpPr>
        <p:spPr>
          <a:xfrm>
            <a:off x="365760" y="2514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FFFFFF"/>
                </a:solidFill>
              </a:rPr>
              <a:t>02  |  IDENTIFIKASI MASALAH &amp; POTENSI</a:t>
            </a:r>
            <a:endParaRPr lang="en-US" sz="22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747FB12-5371-0EA9-EB40-CDE30B0367C0}"/>
              </a:ext>
            </a:extLst>
          </p:cNvPr>
          <p:cNvSpPr/>
          <p:nvPr/>
        </p:nvSpPr>
        <p:spPr>
          <a:xfrm>
            <a:off x="1325880" y="137160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F3A45871-708C-6761-90FC-9A80F65A85FB}"/>
              </a:ext>
            </a:extLst>
          </p:cNvPr>
          <p:cNvSpPr/>
          <p:nvPr/>
        </p:nvSpPr>
        <p:spPr>
          <a:xfrm>
            <a:off x="502919" y="1188720"/>
            <a:ext cx="8231177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6D91E812-DE13-B05F-71E3-D402A36E6B86}"/>
              </a:ext>
            </a:extLst>
          </p:cNvPr>
          <p:cNvSpPr/>
          <p:nvPr/>
        </p:nvSpPr>
        <p:spPr>
          <a:xfrm>
            <a:off x="502920" y="1188720"/>
            <a:ext cx="822960" cy="1005840"/>
          </a:xfrm>
          <a:prstGeom prst="rect">
            <a:avLst/>
          </a:prstGeom>
          <a:solidFill>
            <a:srgbClr val="3D7A3E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58BABABE-5030-8D42-5DC7-5A554788637B}"/>
              </a:ext>
            </a:extLst>
          </p:cNvPr>
          <p:cNvSpPr/>
          <p:nvPr/>
        </p:nvSpPr>
        <p:spPr>
          <a:xfrm>
            <a:off x="502920" y="144475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A</a:t>
            </a:r>
            <a:endParaRPr lang="en-US" sz="20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4DF5496E-8F05-8DD0-BCD8-9A97B6A3C448}"/>
              </a:ext>
            </a:extLst>
          </p:cNvPr>
          <p:cNvSpPr/>
          <p:nvPr/>
        </p:nvSpPr>
        <p:spPr>
          <a:xfrm>
            <a:off x="1463039" y="1371600"/>
            <a:ext cx="608391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rgbClr val="374151"/>
                </a:solidFill>
              </a:rPr>
              <a:t>Masalah</a:t>
            </a:r>
            <a:r>
              <a:rPr lang="en-US" sz="1300" dirty="0">
                <a:solidFill>
                  <a:srgbClr val="374151"/>
                </a:solidFill>
              </a:rPr>
              <a:t> &amp; </a:t>
            </a:r>
            <a:r>
              <a:rPr lang="en-US" sz="1300" dirty="0" err="1">
                <a:solidFill>
                  <a:srgbClr val="374151"/>
                </a:solidFill>
              </a:rPr>
              <a:t>Potensinya</a:t>
            </a:r>
            <a:r>
              <a:rPr lang="en-US" sz="1300" dirty="0">
                <a:solidFill>
                  <a:srgbClr val="374151"/>
                </a:solidFill>
              </a:rPr>
              <a:t> 1 (</a:t>
            </a:r>
            <a:r>
              <a:rPr lang="en-US" sz="1300" dirty="0" err="1">
                <a:solidFill>
                  <a:srgbClr val="374151"/>
                </a:solidFill>
              </a:rPr>
              <a:t>disertakan</a:t>
            </a:r>
            <a:r>
              <a:rPr lang="en-US" sz="1300" dirty="0">
                <a:solidFill>
                  <a:srgbClr val="374151"/>
                </a:solidFill>
              </a:rPr>
              <a:t> </a:t>
            </a:r>
            <a:r>
              <a:rPr lang="en-US" sz="1300" dirty="0" err="1">
                <a:solidFill>
                  <a:srgbClr val="374151"/>
                </a:solidFill>
              </a:rPr>
              <a:t>alasannya</a:t>
            </a:r>
            <a:r>
              <a:rPr lang="en-US" sz="1300" dirty="0">
                <a:solidFill>
                  <a:srgbClr val="374151"/>
                </a:solidFill>
              </a:rPr>
              <a:t>)</a:t>
            </a:r>
            <a:endParaRPr lang="en-US" sz="1300" dirty="0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E6F913D0-6D18-EA3C-E226-A5D74C27CC47}"/>
              </a:ext>
            </a:extLst>
          </p:cNvPr>
          <p:cNvSpPr/>
          <p:nvPr/>
        </p:nvSpPr>
        <p:spPr>
          <a:xfrm>
            <a:off x="365760" y="267919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B7F3B6F8-2CFB-44DD-DAD6-E31AA2982C6E}"/>
              </a:ext>
            </a:extLst>
          </p:cNvPr>
          <p:cNvSpPr/>
          <p:nvPr/>
        </p:nvSpPr>
        <p:spPr>
          <a:xfrm>
            <a:off x="1325880" y="26060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E5C48642-9087-BF16-CA55-E072AEFAE06F}"/>
              </a:ext>
            </a:extLst>
          </p:cNvPr>
          <p:cNvSpPr/>
          <p:nvPr/>
        </p:nvSpPr>
        <p:spPr>
          <a:xfrm>
            <a:off x="502919" y="2514600"/>
            <a:ext cx="8138162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5C8ABC94-61FF-A6FA-BB4D-4F6738C04C23}"/>
              </a:ext>
            </a:extLst>
          </p:cNvPr>
          <p:cNvSpPr/>
          <p:nvPr/>
        </p:nvSpPr>
        <p:spPr>
          <a:xfrm>
            <a:off x="502919" y="2514600"/>
            <a:ext cx="822960" cy="1005840"/>
          </a:xfrm>
          <a:prstGeom prst="rect">
            <a:avLst/>
          </a:prstGeom>
          <a:solidFill>
            <a:srgbClr val="3D7A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2DF5BFF2-0A7C-42E2-8072-9F92DF3F3E18}"/>
              </a:ext>
            </a:extLst>
          </p:cNvPr>
          <p:cNvSpPr/>
          <p:nvPr/>
        </p:nvSpPr>
        <p:spPr>
          <a:xfrm>
            <a:off x="502919" y="277063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B</a:t>
            </a:r>
            <a:endParaRPr lang="en-US" sz="2000" dirty="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23A28F87-9DB9-6EE1-8D03-8E97C29A9455}"/>
              </a:ext>
            </a:extLst>
          </p:cNvPr>
          <p:cNvSpPr/>
          <p:nvPr/>
        </p:nvSpPr>
        <p:spPr>
          <a:xfrm>
            <a:off x="1463038" y="2697480"/>
            <a:ext cx="601516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 err="1">
                <a:solidFill>
                  <a:srgbClr val="374151"/>
                </a:solidFill>
              </a:rPr>
              <a:t>Masalah</a:t>
            </a:r>
            <a:r>
              <a:rPr lang="en-US" sz="1300" dirty="0">
                <a:solidFill>
                  <a:srgbClr val="374151"/>
                </a:solidFill>
              </a:rPr>
              <a:t> &amp; </a:t>
            </a:r>
            <a:r>
              <a:rPr lang="en-US" sz="1300" dirty="0" err="1">
                <a:solidFill>
                  <a:srgbClr val="374151"/>
                </a:solidFill>
              </a:rPr>
              <a:t>Potensinya</a:t>
            </a:r>
            <a:r>
              <a:rPr lang="en-US" sz="1300" dirty="0">
                <a:solidFill>
                  <a:srgbClr val="374151"/>
                </a:solidFill>
              </a:rPr>
              <a:t> 2 (</a:t>
            </a:r>
            <a:r>
              <a:rPr lang="en-US" sz="1300" dirty="0" err="1">
                <a:solidFill>
                  <a:srgbClr val="374151"/>
                </a:solidFill>
              </a:rPr>
              <a:t>disertakan</a:t>
            </a:r>
            <a:r>
              <a:rPr lang="en-US" sz="1300" dirty="0">
                <a:solidFill>
                  <a:srgbClr val="374151"/>
                </a:solidFill>
              </a:rPr>
              <a:t> </a:t>
            </a:r>
            <a:r>
              <a:rPr lang="en-US" sz="1300" dirty="0" err="1">
                <a:solidFill>
                  <a:srgbClr val="374151"/>
                </a:solidFill>
              </a:rPr>
              <a:t>alasannya</a:t>
            </a:r>
            <a:r>
              <a:rPr lang="en-US" sz="1300" dirty="0">
                <a:solidFill>
                  <a:srgbClr val="374151"/>
                </a:solidFill>
              </a:rPr>
              <a:t>)</a:t>
            </a:r>
            <a:endParaRPr lang="en-US" sz="13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2365B4F7-3631-F661-F3F7-C61BB873E00E}"/>
              </a:ext>
            </a:extLst>
          </p:cNvPr>
          <p:cNvSpPr/>
          <p:nvPr/>
        </p:nvSpPr>
        <p:spPr>
          <a:xfrm>
            <a:off x="365760" y="391363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CAEF40E4-6AD0-8814-AF3A-B143CB375DDE}"/>
              </a:ext>
            </a:extLst>
          </p:cNvPr>
          <p:cNvSpPr/>
          <p:nvPr/>
        </p:nvSpPr>
        <p:spPr>
          <a:xfrm>
            <a:off x="1325880" y="384048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25" name="Shape 22">
            <a:extLst>
              <a:ext uri="{FF2B5EF4-FFF2-40B4-BE49-F238E27FC236}">
                <a16:creationId xmlns:a16="http://schemas.microsoft.com/office/drawing/2014/main" id="{D0DA88EF-0871-312A-A784-FA5BF20DE2B1}"/>
              </a:ext>
            </a:extLst>
          </p:cNvPr>
          <p:cNvSpPr/>
          <p:nvPr/>
        </p:nvSpPr>
        <p:spPr>
          <a:xfrm>
            <a:off x="502920" y="3771900"/>
            <a:ext cx="813816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6" name="Shape 23">
            <a:extLst>
              <a:ext uri="{FF2B5EF4-FFF2-40B4-BE49-F238E27FC236}">
                <a16:creationId xmlns:a16="http://schemas.microsoft.com/office/drawing/2014/main" id="{C73FFAE5-049F-CA46-377F-AF5D40267FB9}"/>
              </a:ext>
            </a:extLst>
          </p:cNvPr>
          <p:cNvSpPr/>
          <p:nvPr/>
        </p:nvSpPr>
        <p:spPr>
          <a:xfrm>
            <a:off x="502920" y="3771900"/>
            <a:ext cx="822960" cy="1005840"/>
          </a:xfrm>
          <a:prstGeom prst="rect">
            <a:avLst/>
          </a:prstGeom>
          <a:solidFill>
            <a:srgbClr val="3D7A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DFBAB551-AFF6-2089-CE10-0CE1ABC4B3D9}"/>
              </a:ext>
            </a:extLst>
          </p:cNvPr>
          <p:cNvSpPr/>
          <p:nvPr/>
        </p:nvSpPr>
        <p:spPr>
          <a:xfrm>
            <a:off x="502920" y="4027932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C</a:t>
            </a:r>
            <a:endParaRPr lang="en-US" sz="200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EF4E6CF7-5D39-48BF-5412-C76E90C58A42}"/>
              </a:ext>
            </a:extLst>
          </p:cNvPr>
          <p:cNvSpPr/>
          <p:nvPr/>
        </p:nvSpPr>
        <p:spPr>
          <a:xfrm>
            <a:off x="1463040" y="3954780"/>
            <a:ext cx="601516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 err="1">
                <a:solidFill>
                  <a:srgbClr val="374151"/>
                </a:solidFill>
              </a:rPr>
              <a:t>Masalah</a:t>
            </a:r>
            <a:r>
              <a:rPr lang="en-US" sz="1300" dirty="0">
                <a:solidFill>
                  <a:srgbClr val="374151"/>
                </a:solidFill>
              </a:rPr>
              <a:t> &amp; </a:t>
            </a:r>
            <a:r>
              <a:rPr lang="en-US" sz="1300" dirty="0" err="1">
                <a:solidFill>
                  <a:srgbClr val="374151"/>
                </a:solidFill>
              </a:rPr>
              <a:t>Potensinya</a:t>
            </a:r>
            <a:r>
              <a:rPr lang="en-US" sz="1300" dirty="0">
                <a:solidFill>
                  <a:srgbClr val="374151"/>
                </a:solidFill>
              </a:rPr>
              <a:t> 3 (</a:t>
            </a:r>
            <a:r>
              <a:rPr lang="en-US" sz="1300" dirty="0" err="1">
                <a:solidFill>
                  <a:srgbClr val="374151"/>
                </a:solidFill>
              </a:rPr>
              <a:t>disertakan</a:t>
            </a:r>
            <a:r>
              <a:rPr lang="en-US" sz="1300" dirty="0">
                <a:solidFill>
                  <a:srgbClr val="374151"/>
                </a:solidFill>
              </a:rPr>
              <a:t> </a:t>
            </a:r>
            <a:r>
              <a:rPr lang="en-US" sz="1300" dirty="0" err="1">
                <a:solidFill>
                  <a:srgbClr val="374151"/>
                </a:solidFill>
              </a:rPr>
              <a:t>alasannya</a:t>
            </a:r>
            <a:r>
              <a:rPr lang="en-US" sz="1300" dirty="0">
                <a:solidFill>
                  <a:srgbClr val="374151"/>
                </a:solidFill>
              </a:rPr>
              <a:t>)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917677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03  |  PROGRAM/USAHA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1143000"/>
            <a:ext cx="4114800" cy="16916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320040" y="1143000"/>
            <a:ext cx="685800" cy="169164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6304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132588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74151"/>
                </a:solidFill>
              </a:rPr>
              <a:t>[Nama Program 1]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143000" y="1801368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</a:rPr>
              <a:t>Deskripsi singkat program, target sasaran, dan output yang diharapkan.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709160" y="1143000"/>
            <a:ext cx="4114800" cy="16916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4709160" y="1143000"/>
            <a:ext cx="685800" cy="1691640"/>
          </a:xfrm>
          <a:prstGeom prst="rect">
            <a:avLst/>
          </a:prstGeom>
          <a:solidFill>
            <a:srgbClr val="3D7A3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1463040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32120" y="132588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74151"/>
                </a:solidFill>
              </a:rPr>
              <a:t>[Nama Program 2]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5532120" y="1801368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</a:rPr>
              <a:t>Deskripsi singkat program, target sasaran, dan output yang diharapkan.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320040" y="3063240"/>
            <a:ext cx="4114800" cy="16916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Shape 11"/>
          <p:cNvSpPr/>
          <p:nvPr/>
        </p:nvSpPr>
        <p:spPr>
          <a:xfrm>
            <a:off x="320040" y="3063240"/>
            <a:ext cx="685800" cy="1691640"/>
          </a:xfrm>
          <a:prstGeom prst="rect">
            <a:avLst/>
          </a:prstGeom>
          <a:solidFill>
            <a:srgbClr val="6B9E3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383280"/>
            <a:ext cx="411480" cy="4114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143000" y="324612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74151"/>
                </a:solidFill>
              </a:rPr>
              <a:t>[Nama Program 3]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1143000" y="3721608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</a:rPr>
              <a:t>Deskripsi singkat program, target sasaran, dan output yang diharapkan.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709160" y="3063240"/>
            <a:ext cx="4114800" cy="16916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Shape 15"/>
          <p:cNvSpPr/>
          <p:nvPr/>
        </p:nvSpPr>
        <p:spPr>
          <a:xfrm>
            <a:off x="4709160" y="3063240"/>
            <a:ext cx="685800" cy="1691640"/>
          </a:xfrm>
          <a:prstGeom prst="rect">
            <a:avLst/>
          </a:prstGeom>
          <a:solidFill>
            <a:srgbClr val="1B3A2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3383280"/>
            <a:ext cx="411480" cy="41148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532120" y="324612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74151"/>
                </a:solidFill>
              </a:rPr>
              <a:t>[Nama Program 4]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5532120" y="3721608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</a:rPr>
              <a:t>Deskripsi singkat program, target sasaran, dan output yang diharapkan.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36576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04  |  HARAPAN HASIL &amp; CAPAIAN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1097280"/>
            <a:ext cx="1920240" cy="1828800"/>
          </a:xfrm>
          <a:prstGeom prst="rect">
            <a:avLst/>
          </a:prstGeom>
          <a:solidFill>
            <a:srgbClr val="2C5F2D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" y="123444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169164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[N]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320040" y="235915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C8E6C9"/>
                </a:solidFill>
              </a:rPr>
              <a:t>Peserta Teredukasi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468880" y="1097280"/>
            <a:ext cx="1920240" cy="1828800"/>
          </a:xfrm>
          <a:prstGeom prst="rect">
            <a:avLst/>
          </a:prstGeom>
          <a:solidFill>
            <a:srgbClr val="3D7A3E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688" y="1234440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468880" y="169164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[N]</a:t>
            </a:r>
            <a:endParaRPr lang="en-US" sz="3200" dirty="0"/>
          </a:p>
        </p:txBody>
      </p:sp>
      <p:sp>
        <p:nvSpPr>
          <p:cNvPr id="11" name="Text 7"/>
          <p:cNvSpPr/>
          <p:nvPr/>
        </p:nvSpPr>
        <p:spPr>
          <a:xfrm>
            <a:off x="2468880" y="235915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 err="1">
                <a:solidFill>
                  <a:srgbClr val="C8E6C9"/>
                </a:solidFill>
              </a:rPr>
              <a:t>Jumlah</a:t>
            </a:r>
            <a:r>
              <a:rPr lang="en-US" sz="1100" dirty="0">
                <a:solidFill>
                  <a:srgbClr val="C8E6C9"/>
                </a:solidFill>
              </a:rPr>
              <a:t> </a:t>
            </a:r>
            <a:r>
              <a:rPr lang="en-US" sz="1100" dirty="0" err="1">
                <a:solidFill>
                  <a:srgbClr val="C8E6C9"/>
                </a:solidFill>
              </a:rPr>
              <a:t>Kegiatan</a:t>
            </a:r>
            <a:r>
              <a:rPr lang="en-US" sz="1100" dirty="0">
                <a:solidFill>
                  <a:srgbClr val="C8E6C9"/>
                </a:solidFill>
              </a:rPr>
              <a:t> </a:t>
            </a:r>
            <a:r>
              <a:rPr lang="en-US" sz="1100" dirty="0" err="1">
                <a:solidFill>
                  <a:srgbClr val="C8E6C9"/>
                </a:solidFill>
              </a:rPr>
              <a:t>untuk</a:t>
            </a:r>
            <a:r>
              <a:rPr lang="en-US" sz="1100" dirty="0">
                <a:solidFill>
                  <a:srgbClr val="C8E6C9"/>
                </a:solidFill>
              </a:rPr>
              <a:t> </a:t>
            </a:r>
            <a:r>
              <a:rPr lang="en-US" sz="1100" dirty="0" err="1">
                <a:solidFill>
                  <a:srgbClr val="C8E6C9"/>
                </a:solidFill>
              </a:rPr>
              <a:t>Dilaksanakan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617720" y="1097280"/>
            <a:ext cx="1920240" cy="1828800"/>
          </a:xfrm>
          <a:prstGeom prst="rect">
            <a:avLst/>
          </a:prstGeom>
          <a:solidFill>
            <a:srgbClr val="6B9E3E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7528" y="1234440"/>
            <a:ext cx="411480" cy="411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617720" y="169164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[N]%</a:t>
            </a:r>
            <a:endParaRPr lang="en-US" sz="3200" dirty="0"/>
          </a:p>
        </p:txBody>
      </p:sp>
      <p:sp>
        <p:nvSpPr>
          <p:cNvPr id="15" name="Text 10"/>
          <p:cNvSpPr/>
          <p:nvPr/>
        </p:nvSpPr>
        <p:spPr>
          <a:xfrm>
            <a:off x="4617720" y="235915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C8E6C9"/>
                </a:solidFill>
              </a:rPr>
              <a:t>Target yang </a:t>
            </a:r>
            <a:r>
              <a:rPr lang="en-US" sz="1100" dirty="0" err="1">
                <a:solidFill>
                  <a:srgbClr val="C8E6C9"/>
                </a:solidFill>
              </a:rPr>
              <a:t>Dicapai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6766560" y="1097280"/>
            <a:ext cx="1920240" cy="1828800"/>
          </a:xfrm>
          <a:prstGeom prst="rect">
            <a:avLst/>
          </a:prstGeom>
          <a:solidFill>
            <a:srgbClr val="1B3A2D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6368" y="1234440"/>
            <a:ext cx="411480" cy="4114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766560" y="169164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[N]</a:t>
            </a:r>
            <a:endParaRPr lang="en-US" sz="3200" dirty="0"/>
          </a:p>
        </p:txBody>
      </p:sp>
      <p:sp>
        <p:nvSpPr>
          <p:cNvPr id="19" name="Text 13"/>
          <p:cNvSpPr/>
          <p:nvPr/>
        </p:nvSpPr>
        <p:spPr>
          <a:xfrm>
            <a:off x="6766560" y="235915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C8E6C9"/>
                </a:solidFill>
              </a:rPr>
              <a:t>Mitra </a:t>
            </a:r>
            <a:r>
              <a:rPr lang="en-US" sz="1100" dirty="0" err="1">
                <a:solidFill>
                  <a:srgbClr val="C8E6C9"/>
                </a:solidFill>
              </a:rPr>
              <a:t>ingin</a:t>
            </a:r>
            <a:r>
              <a:rPr lang="en-US" sz="1100" dirty="0">
                <a:solidFill>
                  <a:srgbClr val="C8E6C9"/>
                </a:solidFill>
              </a:rPr>
              <a:t> </a:t>
            </a:r>
            <a:r>
              <a:rPr lang="en-US" sz="1100" dirty="0" err="1">
                <a:solidFill>
                  <a:srgbClr val="C8E6C9"/>
                </a:solidFill>
              </a:rPr>
              <a:t>Dilibatkan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320040" y="3063240"/>
            <a:ext cx="850392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1" name="Shape 15"/>
          <p:cNvSpPr/>
          <p:nvPr/>
        </p:nvSpPr>
        <p:spPr>
          <a:xfrm>
            <a:off x="320040" y="3063240"/>
            <a:ext cx="54864" cy="1737360"/>
          </a:xfrm>
          <a:prstGeom prst="rect">
            <a:avLst/>
          </a:prstGeom>
          <a:solidFill>
            <a:srgbClr val="6B9E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6"/>
          <p:cNvSpPr/>
          <p:nvPr/>
        </p:nvSpPr>
        <p:spPr>
          <a:xfrm>
            <a:off x="502920" y="315468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C5F2D"/>
                </a:solidFill>
              </a:rPr>
              <a:t>ALASAN PENDUKUNG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3520440"/>
            <a:ext cx="8138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>
                <a:solidFill>
                  <a:srgbClr val="374151"/>
                </a:solidFill>
              </a:rPr>
              <a:t>Alasan/</a:t>
            </a:r>
            <a:r>
              <a:rPr lang="en-US" sz="1200" dirty="0" err="1">
                <a:solidFill>
                  <a:srgbClr val="374151"/>
                </a:solidFill>
              </a:rPr>
              <a:t>rasional</a:t>
            </a: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200" dirty="0" err="1">
                <a:solidFill>
                  <a:srgbClr val="374151"/>
                </a:solidFill>
              </a:rPr>
              <a:t>pendukung</a:t>
            </a: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200" dirty="0" err="1">
                <a:solidFill>
                  <a:srgbClr val="374151"/>
                </a:solidFill>
              </a:rPr>
              <a:t>untuk</a:t>
            </a: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200" dirty="0" err="1">
                <a:solidFill>
                  <a:srgbClr val="374151"/>
                </a:solidFill>
              </a:rPr>
              <a:t>setiap</a:t>
            </a:r>
            <a:r>
              <a:rPr lang="en-US" sz="1200" dirty="0">
                <a:solidFill>
                  <a:srgbClr val="374151"/>
                </a:solidFill>
              </a:rPr>
              <a:t> target 1
</a:t>
            </a:r>
            <a:endParaRPr lang="en-US" sz="1200" dirty="0"/>
          </a:p>
          <a:p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>
                <a:solidFill>
                  <a:srgbClr val="374151"/>
                </a:solidFill>
              </a:rPr>
              <a:t>Alasan/</a:t>
            </a:r>
            <a:r>
              <a:rPr lang="en-US" sz="1200" dirty="0" err="1">
                <a:solidFill>
                  <a:srgbClr val="374151"/>
                </a:solidFill>
              </a:rPr>
              <a:t>rasional</a:t>
            </a: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200" dirty="0" err="1">
                <a:solidFill>
                  <a:srgbClr val="374151"/>
                </a:solidFill>
              </a:rPr>
              <a:t>pendukung</a:t>
            </a: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200" dirty="0" err="1">
                <a:solidFill>
                  <a:srgbClr val="374151"/>
                </a:solidFill>
              </a:rPr>
              <a:t>untuk</a:t>
            </a: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200" dirty="0" err="1">
                <a:solidFill>
                  <a:srgbClr val="374151"/>
                </a:solidFill>
              </a:rPr>
              <a:t>setiap</a:t>
            </a:r>
            <a:r>
              <a:rPr lang="en-US" sz="1200" dirty="0">
                <a:solidFill>
                  <a:srgbClr val="374151"/>
                </a:solidFill>
              </a:rPr>
              <a:t> target 2
</a:t>
            </a:r>
            <a:endParaRPr lang="en-US" sz="1200" dirty="0"/>
          </a:p>
          <a:p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>
                <a:solidFill>
                  <a:srgbClr val="374151"/>
                </a:solidFill>
              </a:rPr>
              <a:t>Alasan/</a:t>
            </a:r>
            <a:r>
              <a:rPr lang="en-US" sz="1200" dirty="0" err="1">
                <a:solidFill>
                  <a:srgbClr val="374151"/>
                </a:solidFill>
              </a:rPr>
              <a:t>rasional</a:t>
            </a: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200" dirty="0" err="1">
                <a:solidFill>
                  <a:srgbClr val="374151"/>
                </a:solidFill>
              </a:rPr>
              <a:t>pendukung</a:t>
            </a: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200" dirty="0" err="1">
                <a:solidFill>
                  <a:srgbClr val="374151"/>
                </a:solidFill>
              </a:rPr>
              <a:t>untuk</a:t>
            </a: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200" dirty="0" err="1">
                <a:solidFill>
                  <a:srgbClr val="374151"/>
                </a:solidFill>
              </a:rPr>
              <a:t>setiap</a:t>
            </a:r>
            <a:r>
              <a:rPr lang="en-US" sz="1200" dirty="0">
                <a:solidFill>
                  <a:srgbClr val="374151"/>
                </a:solidFill>
              </a:rPr>
              <a:t> target 3
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C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E654FB-B0D0-FC6D-DFAE-776DCDFF4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DC3793F-C03F-E297-9B86-A9BC3D1F6EEA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D901942-AC17-A557-8B82-E7014B7798CA}"/>
              </a:ext>
            </a:extLst>
          </p:cNvPr>
          <p:cNvSpPr/>
          <p:nvPr/>
        </p:nvSpPr>
        <p:spPr>
          <a:xfrm>
            <a:off x="36576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06  |  KESIMPULAN DAN REKOMENDASI</a:t>
            </a:r>
            <a:endParaRPr lang="en-US" sz="2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E50F8917-B7B8-FF61-1DDD-5BB1EB42CD05}"/>
              </a:ext>
            </a:extLst>
          </p:cNvPr>
          <p:cNvSpPr/>
          <p:nvPr/>
        </p:nvSpPr>
        <p:spPr>
          <a:xfrm>
            <a:off x="365760" y="1143000"/>
            <a:ext cx="40233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775451D-95E5-8CE3-8309-7DAE39E87588}"/>
              </a:ext>
            </a:extLst>
          </p:cNvPr>
          <p:cNvSpPr/>
          <p:nvPr/>
        </p:nvSpPr>
        <p:spPr>
          <a:xfrm>
            <a:off x="365760" y="1143000"/>
            <a:ext cx="4023360" cy="411480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93631A9-A8FD-1C95-0C94-34C4EBDA0CF6}"/>
              </a:ext>
            </a:extLst>
          </p:cNvPr>
          <p:cNvSpPr/>
          <p:nvPr/>
        </p:nvSpPr>
        <p:spPr>
          <a:xfrm>
            <a:off x="457200" y="11887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FFFFF"/>
                </a:solidFill>
              </a:rPr>
              <a:t>KESIMPULAN</a:t>
            </a:r>
            <a:endParaRPr lang="en-US" sz="11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BCE6CD0-726A-4645-C8FB-B196FC769A18}"/>
              </a:ext>
            </a:extLst>
          </p:cNvPr>
          <p:cNvSpPr/>
          <p:nvPr/>
        </p:nvSpPr>
        <p:spPr>
          <a:xfrm>
            <a:off x="502920" y="1645920"/>
            <a:ext cx="37490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>
                <a:solidFill>
                  <a:srgbClr val="374151"/>
                </a:solidFill>
              </a:rPr>
              <a:t>Kesimpulan 1
</a:t>
            </a:r>
            <a:endParaRPr lang="en-US" sz="1200" dirty="0"/>
          </a:p>
          <a:p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>
                <a:solidFill>
                  <a:srgbClr val="374151"/>
                </a:solidFill>
              </a:rPr>
              <a:t>Kesimpulan 2
</a:t>
            </a:r>
            <a:endParaRPr lang="en-US" sz="1200" dirty="0"/>
          </a:p>
          <a:p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>
                <a:solidFill>
                  <a:srgbClr val="374151"/>
                </a:solidFill>
              </a:rPr>
              <a:t>Kesimpulan 3
</a:t>
            </a:r>
            <a:endParaRPr lang="en-US" sz="12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55FED7BF-6EAA-E7C8-B482-F050F14E79F0}"/>
              </a:ext>
            </a:extLst>
          </p:cNvPr>
          <p:cNvSpPr/>
          <p:nvPr/>
        </p:nvSpPr>
        <p:spPr>
          <a:xfrm>
            <a:off x="4754880" y="1143000"/>
            <a:ext cx="402336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45691725-7A53-8D87-E9F2-2B8DDA68AEF7}"/>
              </a:ext>
            </a:extLst>
          </p:cNvPr>
          <p:cNvSpPr/>
          <p:nvPr/>
        </p:nvSpPr>
        <p:spPr>
          <a:xfrm>
            <a:off x="4754880" y="1143000"/>
            <a:ext cx="4023360" cy="411480"/>
          </a:xfrm>
          <a:prstGeom prst="rect">
            <a:avLst/>
          </a:prstGeom>
          <a:solidFill>
            <a:srgbClr val="3D7A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A6BB690-8CF5-ADE3-987F-DFF4C01F9181}"/>
              </a:ext>
            </a:extLst>
          </p:cNvPr>
          <p:cNvSpPr/>
          <p:nvPr/>
        </p:nvSpPr>
        <p:spPr>
          <a:xfrm>
            <a:off x="4846320" y="11887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FFFFF"/>
                </a:solidFill>
              </a:rPr>
              <a:t>REKOMENDASI</a:t>
            </a:r>
            <a:endParaRPr lang="en-US" sz="11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79CC5AD9-8C37-C679-4E64-4B0739FCE165}"/>
              </a:ext>
            </a:extLst>
          </p:cNvPr>
          <p:cNvSpPr/>
          <p:nvPr/>
        </p:nvSpPr>
        <p:spPr>
          <a:xfrm>
            <a:off x="4892040" y="1664208"/>
            <a:ext cx="37490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 err="1">
                <a:solidFill>
                  <a:srgbClr val="374151"/>
                </a:solidFill>
              </a:rPr>
              <a:t>Rekomendasi</a:t>
            </a:r>
            <a:r>
              <a:rPr lang="en-US" sz="1200" dirty="0">
                <a:solidFill>
                  <a:srgbClr val="374151"/>
                </a:solidFill>
              </a:rPr>
              <a:t> 1</a:t>
            </a:r>
          </a:p>
          <a:p>
            <a:pPr marL="0" indent="0">
              <a:buNone/>
            </a:pPr>
            <a:endParaRPr lang="en-US" sz="1200" dirty="0">
              <a:solidFill>
                <a:srgbClr val="374151"/>
              </a:solidFill>
            </a:endParaRPr>
          </a:p>
          <a:p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 err="1">
                <a:solidFill>
                  <a:srgbClr val="374151"/>
                </a:solidFill>
              </a:rPr>
              <a:t>Rekomendasi</a:t>
            </a:r>
            <a:r>
              <a:rPr lang="en-US" sz="1200" dirty="0">
                <a:solidFill>
                  <a:srgbClr val="374151"/>
                </a:solidFill>
              </a:rPr>
              <a:t> 2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r>
              <a:rPr lang="en-US" sz="1200" b="1" dirty="0">
                <a:solidFill>
                  <a:srgbClr val="374151"/>
                </a:solidFill>
              </a:rPr>
              <a:t>• </a:t>
            </a:r>
            <a:r>
              <a:rPr lang="en-US" sz="1200" dirty="0" err="1">
                <a:solidFill>
                  <a:srgbClr val="374151"/>
                </a:solidFill>
              </a:rPr>
              <a:t>Rekomendasi</a:t>
            </a:r>
            <a:r>
              <a:rPr lang="en-US" sz="1200" dirty="0">
                <a:solidFill>
                  <a:srgbClr val="374151"/>
                </a:solidFill>
              </a:rPr>
              <a:t> 3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69913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3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2C5F2D">
              <a:alpha val="40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6858000" y="2743200"/>
            <a:ext cx="3657600" cy="3657600"/>
          </a:xfrm>
          <a:prstGeom prst="ellipse">
            <a:avLst/>
          </a:prstGeom>
          <a:solidFill>
            <a:srgbClr val="3D7A3E">
              <a:alpha val="35000"/>
            </a:srgb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1688" y="1655064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295144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</a:rPr>
              <a:t>TERIMA KASIH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914400" y="22402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3218688" y="3401568"/>
            <a:ext cx="2743200" cy="27432"/>
          </a:xfrm>
          <a:prstGeom prst="rect">
            <a:avLst/>
          </a:prstGeom>
          <a:solidFill>
            <a:srgbClr val="6B9E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914400" y="3017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34290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367</Words>
  <Application>Microsoft Macintosh PowerPoint</Application>
  <PresentationFormat>On-screen Show (16:9)</PresentationFormat>
  <Paragraphs>83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Presentasi KKN</dc:title>
  <dc:subject>PptxGenJS Presentation</dc:subject>
  <dc:creator>PptxGenJS</dc:creator>
  <cp:lastModifiedBy>Zephaniah Maelissa [krcd0390]</cp:lastModifiedBy>
  <cp:revision>2</cp:revision>
  <dcterms:created xsi:type="dcterms:W3CDTF">2026-05-26T09:52:10Z</dcterms:created>
  <dcterms:modified xsi:type="dcterms:W3CDTF">2026-05-28T23:24:04Z</dcterms:modified>
</cp:coreProperties>
</file>